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1" r:id="rId3"/>
    <p:sldId id="268" r:id="rId4"/>
    <p:sldId id="269" r:id="rId5"/>
    <p:sldId id="262" r:id="rId6"/>
    <p:sldId id="265" r:id="rId7"/>
    <p:sldId id="264" r:id="rId8"/>
    <p:sldId id="263" r:id="rId9"/>
    <p:sldId id="266" r:id="rId10"/>
    <p:sldId id="270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43" autoAdjust="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EEF98-5A61-4F39-AC1E-0F76B450868B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15FA3E-8503-4CAE-95F5-E9972F9D5655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699111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FA3E-8503-4CAE-95F5-E9972F9D5655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FA3E-8503-4CAE-95F5-E9972F9D5655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FA3E-8503-4CAE-95F5-E9972F9D5655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FA3E-8503-4CAE-95F5-E9972F9D5655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FA3E-8503-4CAE-95F5-E9972F9D5655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FA3E-8503-4CAE-95F5-E9972F9D5655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FA3E-8503-4CAE-95F5-E9972F9D5655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FA3E-8503-4CAE-95F5-E9972F9D5655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5FA3E-8503-4CAE-95F5-E9972F9D5655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830608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173530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4159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464776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11207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2867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85747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001100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55134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34412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44149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74230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16" y="2780928"/>
            <a:ext cx="7344816" cy="1008112"/>
          </a:xfrm>
        </p:spPr>
        <p:txBody>
          <a:bodyPr>
            <a:noAutofit/>
          </a:bodyPr>
          <a:lstStyle/>
          <a:p>
            <a:pPr algn="l"/>
            <a:r>
              <a:rPr lang="pt-PT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Publicitário</a:t>
            </a:r>
            <a:endParaRPr lang="pt-PT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12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Publicitário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712968" cy="5400600"/>
          </a:xfrm>
        </p:spPr>
        <p:txBody>
          <a:bodyPr>
            <a:normAutofit/>
          </a:bodyPr>
          <a:lstStyle/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51520" y="1340768"/>
            <a:ext cx="8640960" cy="2246769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sz="2800" dirty="0" smtClean="0"/>
              <a:t>No nosso dia-a-dia somos constantemente “bombardeados” com anúncios publicitários, </a:t>
            </a:r>
            <a:r>
              <a:rPr lang="pt-PT" sz="2800" smtClean="0"/>
              <a:t>por isso </a:t>
            </a:r>
            <a:r>
              <a:rPr lang="pt-PT" sz="2800" dirty="0" smtClean="0"/>
              <a:t>é necessário não nos deixarmos influenciar ao ponto de sentirmos necessidade de comprar produtos que objetivamente não nos fazem falta.</a:t>
            </a:r>
            <a:endParaRPr kumimoji="0" lang="pt-PT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Imagem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03848" y="4175363"/>
            <a:ext cx="2736304" cy="1819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Publicitário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95536" y="1412776"/>
            <a:ext cx="5616624" cy="1569660"/>
          </a:xfrm>
        </p:spPr>
        <p:txBody>
          <a:bodyPr wrap="square" anchor="ctr" anchorCtr="0">
            <a:spAutoFit/>
          </a:bodyPr>
          <a:lstStyle/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A palavra publicidade é uma adaptação do francês </a:t>
            </a:r>
            <a:r>
              <a:rPr lang="pt-PT" sz="24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publicité</a:t>
            </a:r>
            <a:r>
              <a:rPr lang="pt-PT" sz="2400" dirty="0" smtClean="0">
                <a:solidFill>
                  <a:schemeClr val="tx1"/>
                </a:solidFill>
              </a:rPr>
              <a:t>, que por sua vez teve origem na palavra latina </a:t>
            </a:r>
            <a:r>
              <a:rPr lang="pt-PT" sz="24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publicus</a:t>
            </a:r>
            <a:r>
              <a:rPr lang="pt-PT" sz="2400" i="1" dirty="0" smtClean="0">
                <a:solidFill>
                  <a:schemeClr val="tx1"/>
                </a:solidFill>
              </a:rPr>
              <a:t> </a:t>
            </a:r>
            <a:r>
              <a:rPr lang="pt-PT" sz="2400" dirty="0" smtClean="0">
                <a:solidFill>
                  <a:schemeClr val="tx1"/>
                </a:solidFill>
              </a:rPr>
              <a:t>(que significa </a:t>
            </a:r>
            <a:r>
              <a:rPr lang="pt-PT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público</a:t>
            </a:r>
            <a:r>
              <a:rPr lang="pt-PT" sz="2400" dirty="0" smtClean="0">
                <a:solidFill>
                  <a:schemeClr val="tx1"/>
                </a:solidFill>
              </a:rPr>
              <a:t>).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283968" y="3573016"/>
            <a:ext cx="4464496" cy="1200329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Então, a publicidade é uma técnica cujo objetivo é </a:t>
            </a:r>
            <a:r>
              <a:rPr kumimoji="0" lang="pt-PT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tornar público</a:t>
            </a: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pt-PT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divulgar</a:t>
            </a: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algo.</a:t>
            </a: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81876" y="3933056"/>
            <a:ext cx="246767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Publicitário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851920" y="1916832"/>
            <a:ext cx="4248472" cy="1569660"/>
          </a:xfrm>
        </p:spPr>
        <p:txBody>
          <a:bodyPr anchor="ctr" anchorCtr="0">
            <a:spAutoFit/>
          </a:bodyPr>
          <a:lstStyle/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A história da publicidade remonta à </a:t>
            </a:r>
            <a:r>
              <a:rPr lang="pt-PT" sz="2400" dirty="0" smtClean="0">
                <a:solidFill>
                  <a:schemeClr val="tx1"/>
                </a:solidFill>
              </a:rPr>
              <a:t>Antiguidade, </a:t>
            </a:r>
            <a:r>
              <a:rPr lang="pt-PT" sz="2400" dirty="0" smtClean="0">
                <a:solidFill>
                  <a:schemeClr val="tx1"/>
                </a:solidFill>
              </a:rPr>
              <a:t>com os pregões dos mercadores a anunciarem os seus produtos.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83568" y="4437112"/>
            <a:ext cx="4176464" cy="156966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lvl="0" algn="just">
              <a:spcBef>
                <a:spcPct val="20000"/>
              </a:spcBef>
              <a:defRPr/>
            </a:pP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Mais tarde</a:t>
            </a:r>
            <a:r>
              <a:rPr lang="pt-PT" sz="2400" dirty="0" smtClean="0"/>
              <a:t>, com a invenção da imprensa por Gutenberg, surgiram os primeiros panfletos e cartazes.</a:t>
            </a: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Imagem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43608" y="1859620"/>
            <a:ext cx="2448272" cy="162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148064" y="4353103"/>
            <a:ext cx="2520280" cy="1680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Publicitário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95536" y="1412776"/>
            <a:ext cx="8352928" cy="461665"/>
          </a:xfrm>
        </p:spPr>
        <p:txBody>
          <a:bodyPr wrap="square" anchor="ctr" anchorCtr="0">
            <a:spAutoFit/>
          </a:bodyPr>
          <a:lstStyle/>
          <a:p>
            <a:pPr algn="just"/>
            <a:r>
              <a:rPr lang="pt-PT" sz="2400" dirty="0" smtClean="0">
                <a:solidFill>
                  <a:schemeClr val="tx1"/>
                </a:solidFill>
              </a:rPr>
              <a:t>A primeira agência de publicidade surgiu no século XIX.</a:t>
            </a:r>
            <a:endParaRPr lang="pt-PT" sz="2000" dirty="0" smtClean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427984" y="2996952"/>
            <a:ext cx="4248472" cy="193899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lvl="0" algn="just">
              <a:spcBef>
                <a:spcPct val="20000"/>
              </a:spcBef>
              <a:defRPr/>
            </a:pP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Hoje em dia, a publicidade serve-se dos mais diversos meios para chegar</a:t>
            </a:r>
            <a:r>
              <a:rPr kumimoji="0" lang="pt-PT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até nós: internet, televisão, rádio, imprensa escrita, painéis, etc.</a:t>
            </a: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27584" y="2709862"/>
            <a:ext cx="1575631" cy="146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39752" y="3726033"/>
            <a:ext cx="1800200" cy="135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85706" y="4869160"/>
            <a:ext cx="1006829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Publicitário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712968" cy="5400600"/>
          </a:xfrm>
        </p:spPr>
        <p:txBody>
          <a:bodyPr>
            <a:normAutofit/>
          </a:bodyPr>
          <a:lstStyle/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1520" y="1340768"/>
            <a:ext cx="8640960" cy="89255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publicidade tem como intenção levar-nos a comprar algo ou a seguir uma ideia.</a:t>
            </a:r>
          </a:p>
        </p:txBody>
      </p:sp>
      <p:pic>
        <p:nvPicPr>
          <p:cNvPr id="7" name="Imagem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08104" y="4876601"/>
            <a:ext cx="2016224" cy="12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931632" y="4437112"/>
            <a:ext cx="124828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ixaDeTexto 8"/>
          <p:cNvSpPr txBox="1"/>
          <p:nvPr/>
        </p:nvSpPr>
        <p:spPr>
          <a:xfrm>
            <a:off x="755576" y="2564904"/>
            <a:ext cx="3528000" cy="163121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000" dirty="0" smtClean="0"/>
              <a:t>Por exemplo, o anúncio a um refrigerante pretende promover a venda desse produto, ou seja, trata-se de </a:t>
            </a: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publicidade comercial</a:t>
            </a:r>
            <a:r>
              <a:rPr lang="pt-PT" sz="2000" dirty="0" smtClean="0"/>
              <a:t>.</a:t>
            </a:r>
            <a:endParaRPr lang="pt-PT" sz="20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4788024" y="2276872"/>
            <a:ext cx="3528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dirty="0" smtClean="0"/>
              <a:t>Por outro lado, um anúncio com uma mensagem de apelo para salvar o planeta Terra pretende levar as pessoas a modificarem comportamentos. Trata-se, neste caso, de </a:t>
            </a: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publicidade não comercial</a:t>
            </a:r>
            <a:r>
              <a:rPr lang="pt-PT" sz="2000" dirty="0" smtClean="0"/>
              <a:t>.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Publicitário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712968" cy="5400600"/>
          </a:xfrm>
        </p:spPr>
        <p:txBody>
          <a:bodyPr>
            <a:normAutofit/>
          </a:bodyPr>
          <a:lstStyle/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1520" y="1340768"/>
            <a:ext cx="8640960" cy="181588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 anúncio publicitário deve ser adequado ao público a que se dirige, fazendo apelo a 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sentimentos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emoções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desejos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tais como: bem-estar, juventude, aventura, riqueza e segurança.</a:t>
            </a: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27584" y="3680884"/>
            <a:ext cx="2160240" cy="1440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m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12940" y="3933056"/>
            <a:ext cx="1446111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m 1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84168" y="3395860"/>
            <a:ext cx="2232248" cy="148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Publicitário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1520" y="1270501"/>
            <a:ext cx="8640960" cy="129266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Um anúncio publicitário é constituído por imagem</a:t>
            </a:r>
            <a:r>
              <a:rPr kumimoji="0" lang="pt-PT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texto, que devem ser bem combinados, por forma a captarem a atenção e o interesse do público.</a:t>
            </a: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827584" y="3140968"/>
            <a:ext cx="3384376" cy="280076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200" dirty="0" smtClean="0"/>
              <a:t>Para atrair a atenção, é usado o </a:t>
            </a:r>
            <a:r>
              <a:rPr lang="pt-PT" sz="22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slogan</a:t>
            </a:r>
            <a:r>
              <a:rPr lang="pt-PT" sz="2200" dirty="0" smtClean="0"/>
              <a:t>, que se trata de uma frase ou expressão que deve ser original, breve, simples e de fácil memorização, por forma a despertar a simpatia pela marca/ideia.</a:t>
            </a:r>
            <a:endParaRPr lang="pt-PT" sz="2200" dirty="0"/>
          </a:p>
        </p:txBody>
      </p:sp>
      <p:pic>
        <p:nvPicPr>
          <p:cNvPr id="12" name="Imagem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148064" y="3596838"/>
            <a:ext cx="2736304" cy="182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Publicitário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712968" cy="936104"/>
          </a:xfrm>
        </p:spPr>
        <p:txBody>
          <a:bodyPr>
            <a:normAutofit/>
          </a:bodyPr>
          <a:lstStyle/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827584" y="2780928"/>
            <a:ext cx="4320000" cy="1200329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pt-PT" sz="2400" dirty="0" smtClean="0"/>
              <a:t>f</a:t>
            </a: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rases de tipo </a:t>
            </a:r>
            <a:r>
              <a:rPr kumimoji="0" lang="pt-PT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imperativo</a:t>
            </a: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(Beba …, Experimente …, Desfrute …);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251520" y="1252646"/>
            <a:ext cx="8640960" cy="954107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pt-PT" sz="2800" dirty="0" smtClean="0"/>
              <a:t>Para atingir os seus objetivos, o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pt-PT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texto publicitário</a:t>
            </a:r>
            <a:r>
              <a:rPr lang="pt-PT" sz="2800" dirty="0" err="1" smtClean="0"/>
              <a:t> 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serve-se de vários recursos: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827584" y="4612486"/>
            <a:ext cx="4320000" cy="1200329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pt-PT" sz="2400" dirty="0" smtClean="0"/>
              <a:t>predomínio de </a:t>
            </a:r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adjetivos</a:t>
            </a:r>
            <a:r>
              <a:rPr lang="pt-PT" sz="2400" dirty="0" smtClean="0"/>
              <a:t> (refrescante, delicioso, saudável);</a:t>
            </a: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Imagem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05450" y="3212976"/>
            <a:ext cx="174161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Publicitário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11560" y="1772816"/>
            <a:ext cx="5976664" cy="46166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lang="pt-PT" sz="2400" dirty="0" smtClean="0"/>
              <a:t>utilização</a:t>
            </a:r>
            <a:r>
              <a:rPr kumimoji="0" lang="pt-PT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pt-PT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rimas</a:t>
            </a:r>
            <a:r>
              <a:rPr kumimoji="0" lang="pt-PT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</p:txBody>
      </p:sp>
      <p:pic>
        <p:nvPicPr>
          <p:cNvPr id="8" name="Imagem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043442" y="3933056"/>
            <a:ext cx="321735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611560" y="2780928"/>
            <a:ext cx="5976664" cy="830997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lang="pt-PT" sz="2400" dirty="0" smtClean="0"/>
              <a:t>u</a:t>
            </a:r>
            <a:r>
              <a:rPr lang="pt-PT" sz="2400" baseline="0" dirty="0" smtClean="0"/>
              <a:t>so</a:t>
            </a:r>
            <a:r>
              <a:rPr lang="pt-PT" sz="2400" dirty="0" smtClean="0"/>
              <a:t> de </a:t>
            </a:r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recursos </a:t>
            </a:r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expressivos</a:t>
            </a:r>
            <a:r>
              <a:rPr lang="pt-PT" sz="2400" dirty="0" smtClean="0"/>
              <a:t>, </a:t>
            </a:r>
            <a:r>
              <a:rPr lang="pt-PT" sz="2400" dirty="0" smtClean="0"/>
              <a:t>como onomatopeias e repetições.</a:t>
            </a: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405</Words>
  <Application>Microsoft Office PowerPoint</Application>
  <PresentationFormat>On-screen Show (4:3)</PresentationFormat>
  <Paragraphs>37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Texto Publicitário</vt:lpstr>
      <vt:lpstr>Texto Publicitário</vt:lpstr>
      <vt:lpstr>Texto Publicitário</vt:lpstr>
      <vt:lpstr>Texto Publicitário</vt:lpstr>
      <vt:lpstr>Texto Publicitário</vt:lpstr>
      <vt:lpstr>Texto Publicitário</vt:lpstr>
      <vt:lpstr>Texto Publicitário</vt:lpstr>
      <vt:lpstr>Texto Publicitário</vt:lpstr>
      <vt:lpstr>Texto Publicitário</vt:lpstr>
      <vt:lpstr>Texto Publicitário</vt:lpstr>
    </vt:vector>
  </TitlesOfParts>
  <Company>LeYa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título vai aqui!</dc:title>
  <dc:creator>ealmeida</dc:creator>
  <cp:lastModifiedBy>Mario Ferreira - AccountAdmin</cp:lastModifiedBy>
  <cp:revision>69</cp:revision>
  <dcterms:created xsi:type="dcterms:W3CDTF">2011-07-04T12:17:41Z</dcterms:created>
  <dcterms:modified xsi:type="dcterms:W3CDTF">2011-08-12T10:03:00Z</dcterms:modified>
</cp:coreProperties>
</file>