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E9C85-8AAD-4F7B-B460-983B751F4619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A66D5-84E0-47B0-9906-85E81BADD232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486844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A66D5-84E0-47B0-9906-85E81BADD232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A66D5-84E0-47B0-9906-85E81BADD232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A66D5-84E0-47B0-9906-85E81BADD232}" type="slidenum">
              <a:rPr lang="pt-PT" smtClean="0"/>
              <a:pPr/>
              <a:t>4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A66D5-84E0-47B0-9906-85E81BADD232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A66D5-84E0-47B0-9906-85E81BADD232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A66D5-84E0-47B0-9906-85E81BADD232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A66D5-84E0-47B0-9906-85E81BADD232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A66D5-84E0-47B0-9906-85E81BADD232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A66D5-84E0-47B0-9906-85E81BADD232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830608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173530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41593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464776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112078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92867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85747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001100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55134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34412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944149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742300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5816" y="2780928"/>
            <a:ext cx="7344816" cy="1008112"/>
          </a:xfrm>
        </p:spPr>
        <p:txBody>
          <a:bodyPr>
            <a:noAutofit/>
          </a:bodyPr>
          <a:lstStyle/>
          <a:p>
            <a:pPr algn="l"/>
            <a:r>
              <a:rPr lang="pt-PT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Resumo</a:t>
            </a:r>
            <a:endParaRPr lang="pt-PT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12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Resumo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755576" y="1772816"/>
            <a:ext cx="3744416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pt-PT" sz="2400" dirty="0" smtClean="0"/>
              <a:t>Não te esqueças de reler o que escreveste, verificando a ortografia, a pontuação e a construção das frases.</a:t>
            </a:r>
            <a:endParaRPr lang="pt-PT" sz="24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755576" y="4149080"/>
            <a:ext cx="3744000" cy="193899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pt-PT" sz="2400" smtClean="0"/>
              <a:t>Lembra-te </a:t>
            </a:r>
            <a:r>
              <a:rPr lang="pt-PT" sz="2400" smtClean="0"/>
              <a:t>de que </a:t>
            </a:r>
            <a:r>
              <a:rPr lang="pt-PT" sz="2400" dirty="0" smtClean="0"/>
              <a:t>resumir é abreviar, por isso tem atenção ao tamanho do texto que acabaste de escrever. </a:t>
            </a:r>
            <a:endParaRPr lang="pt-PT" sz="2400" dirty="0"/>
          </a:p>
        </p:txBody>
      </p:sp>
      <p:pic>
        <p:nvPicPr>
          <p:cNvPr id="9" name="Imagem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545868" y="2564904"/>
            <a:ext cx="186868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Resumo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467544" y="1340768"/>
            <a:ext cx="4104456" cy="246221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800" dirty="0" smtClean="0"/>
              <a:t>A palavra </a:t>
            </a:r>
            <a:r>
              <a:rPr lang="pt-P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resumir</a:t>
            </a:r>
            <a:r>
              <a:rPr lang="pt-PT" sz="2800" dirty="0" smtClean="0"/>
              <a:t> significa:</a:t>
            </a:r>
          </a:p>
          <a:p>
            <a:pPr marL="817200" lvl="1" indent="-360000">
              <a:buFont typeface="Arial" pitchFamily="34" charset="0"/>
              <a:buChar char="•"/>
            </a:pPr>
            <a:r>
              <a:rPr lang="pt-PT" sz="2800" dirty="0" smtClean="0"/>
              <a:t>abreviar</a:t>
            </a:r>
          </a:p>
          <a:p>
            <a:pPr marL="817200" lvl="1" indent="-360000">
              <a:buFont typeface="Arial" pitchFamily="34" charset="0"/>
              <a:buChar char="•"/>
            </a:pPr>
            <a:r>
              <a:rPr lang="pt-PT" sz="2800" dirty="0" smtClean="0"/>
              <a:t>sintetizar</a:t>
            </a:r>
          </a:p>
          <a:p>
            <a:pPr marL="817200" lvl="1" indent="-360000">
              <a:buFont typeface="Arial" pitchFamily="34" charset="0"/>
              <a:buChar char="•"/>
            </a:pPr>
            <a:r>
              <a:rPr lang="pt-PT" sz="2800" dirty="0" smtClean="0"/>
              <a:t>condensar</a:t>
            </a:r>
          </a:p>
          <a:p>
            <a:pPr marL="817200" lvl="1" indent="-360000">
              <a:buFont typeface="Arial" pitchFamily="34" charset="0"/>
              <a:buChar char="•"/>
            </a:pPr>
            <a:r>
              <a:rPr lang="pt-PT" sz="2800" dirty="0" smtClean="0"/>
              <a:t>reduzir</a:t>
            </a:r>
          </a:p>
        </p:txBody>
      </p:sp>
      <p:pic>
        <p:nvPicPr>
          <p:cNvPr id="7" name="Imagem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139952" y="3465004"/>
            <a:ext cx="280831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Resumo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395536" y="1412776"/>
            <a:ext cx="4176464" cy="246221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pt-PT" sz="2200" dirty="0" smtClean="0"/>
              <a:t>No nosso dia-a-dia, deparamo-nos com resumos como, por exemplo, na contracapa de um livro. </a:t>
            </a:r>
          </a:p>
          <a:p>
            <a:pPr algn="just"/>
            <a:endParaRPr lang="pt-PT" sz="2200" dirty="0" smtClean="0"/>
          </a:p>
          <a:p>
            <a:pPr algn="just"/>
            <a:r>
              <a:rPr lang="pt-PT" sz="2200" dirty="0" smtClean="0"/>
              <a:t>A intenção deste tipo de resumo é despertar o interesse para o que se vai ler.</a:t>
            </a:r>
            <a:endParaRPr lang="pt-PT" sz="2200" dirty="0"/>
          </a:p>
        </p:txBody>
      </p:sp>
      <p:pic>
        <p:nvPicPr>
          <p:cNvPr id="11" name="Imagem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148064" y="1826148"/>
            <a:ext cx="1800200" cy="126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ixaDeTexto 6"/>
          <p:cNvSpPr txBox="1"/>
          <p:nvPr/>
        </p:nvSpPr>
        <p:spPr>
          <a:xfrm>
            <a:off x="1331640" y="4581128"/>
            <a:ext cx="4176000" cy="144655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pt-PT" sz="2200" dirty="0" smtClean="0"/>
              <a:t>O resumo é também uma ferramenta útil no estudo da matéria de uma determinada disciplina.</a:t>
            </a:r>
            <a:endParaRPr lang="pt-PT" sz="2200" dirty="0"/>
          </a:p>
        </p:txBody>
      </p:sp>
      <p:pic>
        <p:nvPicPr>
          <p:cNvPr id="10" name="Imagem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516216" y="3022095"/>
            <a:ext cx="1872208" cy="124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Resumo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39552" y="2204864"/>
            <a:ext cx="4248472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pt-PT" sz="2400" dirty="0" smtClean="0"/>
              <a:t>O </a:t>
            </a:r>
            <a:r>
              <a:rPr lang="pt-PT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resumo</a:t>
            </a:r>
            <a:r>
              <a:rPr lang="pt-PT" sz="2400" dirty="0" smtClean="0"/>
              <a:t> é um texto que expõe as ideias essenciais de um outro texto, de uma forma abreviada.</a:t>
            </a:r>
            <a:endParaRPr lang="pt-PT" sz="2400" dirty="0"/>
          </a:p>
        </p:txBody>
      </p:sp>
      <p:pic>
        <p:nvPicPr>
          <p:cNvPr id="4" name="Imagem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436096" y="3104964"/>
            <a:ext cx="259228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539552" y="4509120"/>
            <a:ext cx="4248000" cy="122413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pt-PT" sz="2400" dirty="0" smtClean="0"/>
              <a:t>Resumir é pois um exercício que combina a capacidade de </a:t>
            </a:r>
            <a:r>
              <a:rPr lang="pt-PT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síntese</a:t>
            </a:r>
            <a:r>
              <a:rPr lang="pt-PT" sz="2400" dirty="0" smtClean="0"/>
              <a:t> e a </a:t>
            </a:r>
            <a:r>
              <a:rPr lang="pt-PT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objetividade</a:t>
            </a:r>
            <a:r>
              <a:rPr lang="pt-PT" sz="2400" dirty="0" smtClean="0"/>
              <a:t>.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Resumo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51520" y="1268760"/>
            <a:ext cx="8640960" cy="95410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pt-PT" sz="2800" dirty="0" smtClean="0"/>
              <a:t>A tarefa de fazer um resumo deve ser dividida em duas fases: </a:t>
            </a:r>
            <a:r>
              <a:rPr lang="pt-P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preparação</a:t>
            </a:r>
            <a:r>
              <a:rPr lang="pt-PT" sz="2800" dirty="0" smtClean="0"/>
              <a:t> e </a:t>
            </a:r>
            <a:r>
              <a:rPr lang="pt-P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</a:t>
            </a:r>
            <a:r>
              <a:rPr lang="pt-PT" sz="2800" dirty="0" smtClean="0"/>
              <a:t>.</a:t>
            </a:r>
            <a:endParaRPr lang="pt-PT" sz="28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755576" y="2708920"/>
            <a:ext cx="4032448" cy="33547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pt-PT" sz="2400" dirty="0" smtClean="0"/>
              <a:t>Na fase de </a:t>
            </a:r>
            <a:r>
              <a:rPr lang="pt-PT" sz="24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preparação</a:t>
            </a:r>
            <a:r>
              <a:rPr lang="pt-PT" sz="2400" dirty="0" smtClean="0"/>
              <a:t> deves seguir as seguintes etapas:</a:t>
            </a:r>
          </a:p>
          <a:p>
            <a:pPr algn="just"/>
            <a:endParaRPr lang="pt-PT" sz="2400" dirty="0" smtClean="0"/>
          </a:p>
          <a:p>
            <a:pPr marL="817200" lvl="1" indent="-360000" algn="just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ler</a:t>
            </a:r>
            <a:r>
              <a:rPr lang="pt-PT" sz="2000" dirty="0" smtClean="0"/>
              <a:t> atentamente o texto a resumir para compreender o seu sentido geral;</a:t>
            </a:r>
          </a:p>
          <a:p>
            <a:pPr marL="817200" lvl="1" indent="-360000" algn="just"/>
            <a:endParaRPr lang="pt-PT" sz="2000" dirty="0" smtClean="0"/>
          </a:p>
          <a:p>
            <a:pPr marL="817200" lvl="1" indent="-360000" algn="just">
              <a:buFont typeface="Arial" pitchFamily="34" charset="0"/>
              <a:buChar char="•"/>
            </a:pP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procurar no dicionário </a:t>
            </a:r>
            <a:r>
              <a:rPr lang="pt-PT" sz="2000" dirty="0" smtClean="0"/>
              <a:t>o significado das palavras desconhecidas;</a:t>
            </a:r>
          </a:p>
        </p:txBody>
      </p:sp>
      <p:pic>
        <p:nvPicPr>
          <p:cNvPr id="7" name="Imagem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52120" y="4833156"/>
            <a:ext cx="194421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976156" y="2492896"/>
            <a:ext cx="129614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Resumo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m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880145" y="2636912"/>
            <a:ext cx="177619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251520" y="2641268"/>
            <a:ext cx="4536504" cy="246221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817200" indent="-360000" algn="just">
              <a:buFont typeface="Arial" pitchFamily="34" charset="0"/>
              <a:buChar char="•"/>
            </a:pPr>
            <a:r>
              <a:rPr lang="pt-PT" sz="22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sublinhar</a:t>
            </a:r>
            <a:r>
              <a:rPr lang="pt-PT" sz="2200" dirty="0" smtClean="0"/>
              <a:t> as ideias principais de cada parágrafo ou parte do texto;</a:t>
            </a:r>
          </a:p>
          <a:p>
            <a:pPr marL="817200" lvl="1" indent="-360000" algn="just"/>
            <a:endParaRPr lang="pt-PT" sz="2200" dirty="0" smtClean="0"/>
          </a:p>
          <a:p>
            <a:pPr marL="817200" lvl="1" indent="-360000" algn="just"/>
            <a:endParaRPr lang="pt-PT" sz="2200" dirty="0" smtClean="0"/>
          </a:p>
          <a:p>
            <a:pPr marL="817200" indent="-360000" algn="just">
              <a:buFont typeface="Arial" pitchFamily="34" charset="0"/>
              <a:buChar char="•"/>
            </a:pPr>
            <a:r>
              <a:rPr lang="pt-PT" sz="22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organizar</a:t>
            </a:r>
            <a:r>
              <a:rPr lang="pt-PT" sz="2200" dirty="0" smtClean="0"/>
              <a:t> essas ideias, elaborando um esquema. </a:t>
            </a:r>
            <a:endParaRPr lang="pt-PT" sz="2200" dirty="0"/>
          </a:p>
        </p:txBody>
      </p:sp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Resumo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Imagem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868144" y="3282008"/>
            <a:ext cx="2160240" cy="1446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755576" y="2137792"/>
            <a:ext cx="4320480" cy="357020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pt-PT" sz="2400" dirty="0" smtClean="0"/>
              <a:t>Na fase da </a:t>
            </a:r>
            <a:r>
              <a:rPr lang="pt-PT" sz="24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</a:t>
            </a:r>
            <a:r>
              <a:rPr lang="pt-PT" sz="2400" dirty="0" smtClean="0"/>
              <a:t> deves ter em conta as seguintes regras:</a:t>
            </a:r>
          </a:p>
          <a:p>
            <a:pPr algn="just"/>
            <a:endParaRPr lang="pt-PT" sz="2400" dirty="0" smtClean="0"/>
          </a:p>
          <a:p>
            <a:pPr marL="817200" lvl="1" indent="-360000" algn="just">
              <a:buFont typeface="Arial" pitchFamily="34" charset="0"/>
              <a:buChar char="•"/>
            </a:pPr>
            <a:r>
              <a:rPr lang="pt-PT" sz="2200" dirty="0" smtClean="0"/>
              <a:t>referir apenas as </a:t>
            </a:r>
            <a:r>
              <a:rPr lang="pt-PT" sz="22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ideias principais</a:t>
            </a:r>
            <a:r>
              <a:rPr lang="pt-PT" sz="2200" dirty="0" smtClean="0"/>
              <a:t> sublinhadas, excluindo os pormenores;</a:t>
            </a:r>
          </a:p>
          <a:p>
            <a:pPr marL="817200" lvl="1" indent="-360000" algn="just"/>
            <a:endParaRPr lang="pt-PT" sz="2200" dirty="0" smtClean="0"/>
          </a:p>
          <a:p>
            <a:pPr marL="817200" lvl="1" indent="-360000" algn="just">
              <a:buFont typeface="Arial" pitchFamily="34" charset="0"/>
              <a:buChar char="•"/>
            </a:pPr>
            <a:r>
              <a:rPr lang="pt-PT" sz="2200" dirty="0" smtClean="0"/>
              <a:t>seguir a </a:t>
            </a:r>
            <a:r>
              <a:rPr lang="pt-PT" sz="22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ordem das ideias apresentadas</a:t>
            </a:r>
            <a:r>
              <a:rPr lang="pt-PT" sz="2200" dirty="0" smtClean="0"/>
              <a:t> no texto original;</a:t>
            </a:r>
          </a:p>
        </p:txBody>
      </p:sp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Resumo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Imagem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436096" y="3077292"/>
            <a:ext cx="2664296" cy="178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251520" y="2133436"/>
            <a:ext cx="4536504" cy="34778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817200" indent="-360000" algn="just">
              <a:buFont typeface="Arial" pitchFamily="34" charset="0"/>
              <a:buChar char="•"/>
            </a:pPr>
            <a:r>
              <a:rPr lang="pt-PT" sz="2200" dirty="0" smtClean="0"/>
              <a:t>procurar </a:t>
            </a:r>
            <a:r>
              <a:rPr lang="pt-PT" sz="22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dizer as coisas de um modo um pouco diferente</a:t>
            </a:r>
            <a:r>
              <a:rPr lang="pt-PT" sz="2200" dirty="0" smtClean="0"/>
              <a:t>, substituindo algumas palavras;</a:t>
            </a:r>
          </a:p>
          <a:p>
            <a:pPr marL="817200" lvl="1" indent="-360000" algn="just"/>
            <a:endParaRPr lang="pt-PT" sz="2200" dirty="0" smtClean="0"/>
          </a:p>
          <a:p>
            <a:pPr marL="817200" indent="-360000" algn="just">
              <a:buFont typeface="Arial" pitchFamily="34" charset="0"/>
              <a:buChar char="•"/>
            </a:pPr>
            <a:r>
              <a:rPr lang="pt-PT" sz="2200" dirty="0" smtClean="0"/>
              <a:t>usar uma </a:t>
            </a:r>
            <a:r>
              <a:rPr lang="pt-PT" sz="22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linguagem simples e direta</a:t>
            </a:r>
            <a:r>
              <a:rPr lang="pt-PT" sz="2200" dirty="0" smtClean="0"/>
              <a:t>;</a:t>
            </a:r>
          </a:p>
          <a:p>
            <a:pPr marL="817200" indent="-360000" algn="just">
              <a:buFont typeface="Arial" pitchFamily="34" charset="0"/>
              <a:buChar char="•"/>
            </a:pPr>
            <a:endParaRPr lang="pt-PT" sz="2200" dirty="0" smtClean="0"/>
          </a:p>
          <a:p>
            <a:pPr marL="817200" indent="-360000" algn="just">
              <a:buFont typeface="Arial" pitchFamily="34" charset="0"/>
              <a:buChar char="•"/>
            </a:pPr>
            <a:r>
              <a:rPr lang="pt-PT" sz="2200" dirty="0" smtClean="0"/>
              <a:t>verificar se todas as </a:t>
            </a:r>
            <a:r>
              <a:rPr lang="pt-PT" sz="22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partes</a:t>
            </a:r>
            <a:r>
              <a:rPr lang="pt-PT" sz="2200" dirty="0" smtClean="0"/>
              <a:t> estão </a:t>
            </a:r>
            <a:r>
              <a:rPr lang="pt-PT" sz="22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bem encadeadas</a:t>
            </a:r>
            <a:r>
              <a:rPr lang="pt-PT" sz="2200" dirty="0" smtClean="0"/>
              <a:t>, formando um todo.</a:t>
            </a:r>
            <a:endParaRPr lang="pt-PT" sz="2200" dirty="0"/>
          </a:p>
        </p:txBody>
      </p:sp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Resumo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Imagem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724128" y="2852936"/>
            <a:ext cx="216024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755576" y="1968515"/>
            <a:ext cx="4320480" cy="390876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pt-PT" sz="2400" dirty="0" smtClean="0"/>
              <a:t>Na elaboração de um resumo tem em conta que não deves:</a:t>
            </a:r>
          </a:p>
          <a:p>
            <a:pPr algn="just"/>
            <a:endParaRPr lang="pt-PT" sz="2400" dirty="0" smtClean="0"/>
          </a:p>
          <a:p>
            <a:pPr marL="817200" lvl="1" indent="-360000" algn="just">
              <a:buFont typeface="Arial" pitchFamily="34" charset="0"/>
              <a:buChar char="•"/>
            </a:pPr>
            <a:r>
              <a:rPr lang="pt-PT" sz="2200" dirty="0" smtClean="0"/>
              <a:t>acrescentar informação;</a:t>
            </a:r>
          </a:p>
          <a:p>
            <a:pPr marL="817200" lvl="1" indent="-360000" algn="just">
              <a:buFont typeface="Arial" pitchFamily="34" charset="0"/>
              <a:buChar char="•"/>
            </a:pPr>
            <a:endParaRPr lang="pt-PT" sz="2200" dirty="0" smtClean="0"/>
          </a:p>
          <a:p>
            <a:pPr marL="817200" lvl="1" indent="-360000" algn="just">
              <a:buFont typeface="Arial" pitchFamily="34" charset="0"/>
              <a:buChar char="•"/>
            </a:pPr>
            <a:r>
              <a:rPr lang="pt-PT" sz="2200" dirty="0" smtClean="0"/>
              <a:t>fazer comentários pessoais;</a:t>
            </a:r>
          </a:p>
          <a:p>
            <a:pPr marL="817200" lvl="1" indent="-360000" algn="just">
              <a:buFont typeface="Arial" pitchFamily="34" charset="0"/>
              <a:buChar char="•"/>
            </a:pPr>
            <a:endParaRPr lang="pt-PT" sz="2200" dirty="0" smtClean="0"/>
          </a:p>
          <a:p>
            <a:pPr marL="817200" lvl="1" indent="-360000" algn="just">
              <a:buFont typeface="Arial" pitchFamily="34" charset="0"/>
              <a:buChar char="•"/>
            </a:pPr>
            <a:r>
              <a:rPr lang="pt-PT" sz="2200" dirty="0" smtClean="0"/>
              <a:t>usar o discurso direto;</a:t>
            </a:r>
          </a:p>
          <a:p>
            <a:pPr marL="817200" lvl="1" indent="-360000" algn="just">
              <a:buFont typeface="Arial" pitchFamily="34" charset="0"/>
              <a:buChar char="•"/>
            </a:pPr>
            <a:endParaRPr lang="pt-PT" sz="2200" dirty="0" smtClean="0"/>
          </a:p>
          <a:p>
            <a:pPr marL="817200" lvl="1" indent="-360000" algn="just">
              <a:buFont typeface="Arial" pitchFamily="34" charset="0"/>
              <a:buChar char="•"/>
            </a:pPr>
            <a:r>
              <a:rPr lang="pt-PT" sz="2200" dirty="0" smtClean="0"/>
              <a:t>copiar textualmente o que sublinhaste.</a:t>
            </a:r>
          </a:p>
        </p:txBody>
      </p:sp>
    </p:spTree>
    <p:extLst>
      <p:ext uri="{BB962C8B-B14F-4D97-AF65-F5344CB8AC3E}">
        <p14:creationId xmlns:p14="http://schemas.microsoft.com/office/powerpoint/2010/main" xmlns="" val="5332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322</Words>
  <Application>Microsoft Office PowerPoint</Application>
  <PresentationFormat>On-screen Show (4:3)</PresentationFormat>
  <Paragraphs>61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Resumo</vt:lpstr>
      <vt:lpstr>Resumo</vt:lpstr>
      <vt:lpstr>Resumo</vt:lpstr>
      <vt:lpstr>Resumo</vt:lpstr>
      <vt:lpstr>Resumo</vt:lpstr>
      <vt:lpstr>Resumo</vt:lpstr>
      <vt:lpstr>Resumo</vt:lpstr>
      <vt:lpstr>Resumo</vt:lpstr>
      <vt:lpstr>Resumo</vt:lpstr>
      <vt:lpstr>Resumo</vt:lpstr>
    </vt:vector>
  </TitlesOfParts>
  <Company>LeYa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título vai aqui!</dc:title>
  <dc:creator>ealmeida</dc:creator>
  <cp:lastModifiedBy>Mario Ferreira - AccountAdmin</cp:lastModifiedBy>
  <cp:revision>57</cp:revision>
  <dcterms:created xsi:type="dcterms:W3CDTF">2011-07-04T12:17:41Z</dcterms:created>
  <dcterms:modified xsi:type="dcterms:W3CDTF">2011-08-12T10:00:35Z</dcterms:modified>
</cp:coreProperties>
</file>