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dalena" initials="M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2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31C271-4CEF-40EC-9CD9-E927D5C9153C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3748A-A80D-4AD5-9E45-062823F99961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72560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3748A-A80D-4AD5-9E45-062823F99961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36304" y="1556792"/>
            <a:ext cx="6444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VARIEDADES DO PORTUGUÊS – AFRICANAS E BRASILEIRA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23528" y="4725144"/>
            <a:ext cx="3816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 Cabo Verde, </a:t>
            </a:r>
            <a:r>
              <a:rPr lang="pt-PT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mancarra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é </a:t>
            </a:r>
            <a:r>
              <a:rPr lang="pt-PT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amendoim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7210" y="4293096"/>
            <a:ext cx="3250079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ângulo 5"/>
          <p:cNvSpPr/>
          <p:nvPr/>
        </p:nvSpPr>
        <p:spPr>
          <a:xfrm>
            <a:off x="179512" y="1700808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Por exemplo, no português europeu, usamos a palavra </a:t>
            </a:r>
            <a:r>
              <a:rPr lang="pt-PT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casa de banho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 na variedade brasileira, usa-se </a:t>
            </a:r>
            <a:r>
              <a:rPr lang="pt-PT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banheiro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7" name="Rectângulo 6"/>
          <p:cNvSpPr/>
          <p:nvPr/>
        </p:nvSpPr>
        <p:spPr>
          <a:xfrm>
            <a:off x="1115616" y="2780928"/>
            <a:ext cx="6606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palavra </a:t>
            </a:r>
            <a:r>
              <a:rPr lang="pt-PT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pequeno-almoço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do português europeu, não é usada nas variedades angolana e moçambicana, sendo substituída pela palavra </a:t>
            </a:r>
            <a:r>
              <a:rPr lang="pt-PT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mata-bicho</a:t>
            </a:r>
            <a:r>
              <a:rPr lang="pt-PT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</p:spTree>
  </p:cSld>
  <p:clrMapOvr>
    <a:masterClrMapping/>
  </p:clrMapOvr>
  <p:transition spd="slow" advTm="2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ângulo 5"/>
          <p:cNvSpPr/>
          <p:nvPr/>
        </p:nvSpPr>
        <p:spPr>
          <a:xfrm>
            <a:off x="179512" y="1700808"/>
            <a:ext cx="28803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Construção frásica</a:t>
            </a:r>
          </a:p>
        </p:txBody>
      </p:sp>
      <p:sp>
        <p:nvSpPr>
          <p:cNvPr id="7" name="Rectângulo 6"/>
          <p:cNvSpPr/>
          <p:nvPr/>
        </p:nvSpPr>
        <p:spPr>
          <a:xfrm>
            <a:off x="179512" y="249289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 Português europeu, os </a:t>
            </a:r>
            <a:r>
              <a:rPr lang="pt-PT" sz="20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pronomes átonos 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vêm a seguir ao verbo, nas frases afirmativas: </a:t>
            </a:r>
            <a:r>
              <a:rPr lang="pt-PT" sz="20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“Deu-me uma surra.”</a:t>
            </a: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1520" y="5301208"/>
            <a:ext cx="78123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Nas variedades africanas e brasileira, o pronome </a:t>
            </a:r>
            <a:r>
              <a:rPr kumimoji="0" lang="pt-PT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lhe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ou </a:t>
            </a:r>
            <a:r>
              <a:rPr kumimoji="0" lang="pt-PT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lhes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aparece, às vezes, sobretudo na oralidade, em vez de </a:t>
            </a:r>
            <a:r>
              <a:rPr kumimoji="0" lang="pt-PT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o/a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pt-PT" sz="2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os/as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“Posso-lhe acompanhar.”</a:t>
            </a:r>
          </a:p>
        </p:txBody>
      </p:sp>
      <p:sp>
        <p:nvSpPr>
          <p:cNvPr id="8" name="Rectângulo 7"/>
          <p:cNvSpPr/>
          <p:nvPr/>
        </p:nvSpPr>
        <p:spPr>
          <a:xfrm>
            <a:off x="179512" y="3212976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Nas variedades africanas e brasileira, estes pronomes aparecem antes da forma verbal: </a:t>
            </a:r>
            <a:r>
              <a:rPr lang="pt-PT" sz="20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“Me deu uma surra.”</a:t>
            </a:r>
            <a:endParaRPr lang="pt-PT" sz="2000" dirty="0">
              <a:solidFill>
                <a:srgbClr val="425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251520" y="4509120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uso dos </a:t>
            </a:r>
            <a:r>
              <a:rPr lang="pt-PT" sz="20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pronomes</a:t>
            </a:r>
            <a:r>
              <a:rPr lang="pt-PT" sz="2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diverge consoante a variedade do português.</a:t>
            </a:r>
            <a:endParaRPr lang="pt-PT" sz="2000" dirty="0"/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8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8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8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  <p:bldP spid="3379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276872"/>
            <a:ext cx="46085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preposições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são usadas também de forma diferente: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“Abria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nas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cabeças dos peixes”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ou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“Vivia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em uma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casa de tamanho médio.”</a:t>
            </a: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203848" y="4149080"/>
            <a:ext cx="44644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Nas variedades africanas e brasileira, as formas verbais no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gerúndio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são muito comuns: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“Vou correndo”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”Ele vive fazendo”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etc.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8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2204864"/>
            <a:ext cx="74168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Todas estas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diferenças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não impedem a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comunicação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uma vez que as estruturas básicas da língua são comuns a todas as variedades.</a:t>
            </a:r>
            <a:endParaRPr kumimoji="0" lang="pt-PT" sz="2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67544" y="3789040"/>
            <a:ext cx="446449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Podemos então verificar que a nossa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língua portuguesa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é falada pelos quatro cantos do mundo.</a:t>
            </a:r>
          </a:p>
        </p:txBody>
      </p:sp>
      <p:pic>
        <p:nvPicPr>
          <p:cNvPr id="7" name="Imagem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3580858"/>
            <a:ext cx="2736304" cy="257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4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16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99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1520" y="2564904"/>
            <a:ext cx="424847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facto de apresentar tantas variedades dá à Língua Portuguesa mais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cor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mais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expressividade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!</a:t>
            </a:r>
          </a:p>
        </p:txBody>
      </p:sp>
      <p:pic>
        <p:nvPicPr>
          <p:cNvPr id="7" name="Imagem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077072"/>
            <a:ext cx="28803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9581" y="2276872"/>
            <a:ext cx="278430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03648" y="1916832"/>
            <a:ext cx="51845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nossa língua –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português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não se fala apenas em Portugal.</a:t>
            </a:r>
            <a:r>
              <a:rPr lang="en-US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395536" y="2780928"/>
            <a:ext cx="7344816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Muitas pessoas de outros países, vivendo em continentes diferentes, usam a nossa língua para comunicar.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Imagem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2406" y="4149080"/>
            <a:ext cx="3011019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152463"/>
            <a:ext cx="2788488" cy="185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1844824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Isso acontece porque, na época dos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Descobrimentos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os portugueses instalaram-se e permaneceram em lugares distantes do país, como em certos pontos de África, da Ásia e da América.</a:t>
            </a:r>
          </a:p>
        </p:txBody>
      </p:sp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648571"/>
            <a:ext cx="3686944" cy="243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6010" y="3645024"/>
            <a:ext cx="3342634" cy="244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628800"/>
            <a:ext cx="7956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Ao longo do tempo, o português acabou por manter-se como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língua oficial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alguns países africanos e de um país sul-americano.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2708920"/>
            <a:ext cx="79563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Em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África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é ainda hoje a língua oficial de cinco países: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47664" y="3284984"/>
            <a:ext cx="1008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Calibri" pitchFamily="34" charset="0"/>
                <a:cs typeface="TheSans-8ExtraBold" charset="0"/>
              </a:rPr>
              <a:t>Angola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rgbClr val="42522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m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3720011"/>
            <a:ext cx="26574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ângulo 7"/>
          <p:cNvSpPr/>
          <p:nvPr/>
        </p:nvSpPr>
        <p:spPr>
          <a:xfrm>
            <a:off x="5292080" y="3573016"/>
            <a:ext cx="1513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Cabo Verde</a:t>
            </a:r>
            <a:endParaRPr lang="pt-PT" dirty="0">
              <a:solidFill>
                <a:srgbClr val="425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Imagem 8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4080559"/>
            <a:ext cx="3075639" cy="205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49" grpId="0"/>
      <p:bldP spid="205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19672" y="1628800"/>
            <a:ext cx="2160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PT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Guiné-Bissau</a:t>
            </a:r>
            <a:endParaRPr lang="pt-PT" dirty="0">
              <a:solidFill>
                <a:srgbClr val="425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Imagem 8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989823"/>
            <a:ext cx="3028950" cy="194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75656" y="4005064"/>
            <a:ext cx="16369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Moçambique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076056" y="2996952"/>
            <a:ext cx="2520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São Tomé e Príncipe</a:t>
            </a:r>
          </a:p>
        </p:txBody>
      </p:sp>
      <p:pic>
        <p:nvPicPr>
          <p:cNvPr id="10" name="Imagem 9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504231"/>
            <a:ext cx="3179445" cy="210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580" y="4437112"/>
            <a:ext cx="3137306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3553" grpId="0"/>
      <p:bldP spid="235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11560" y="2204864"/>
            <a:ext cx="7200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América do Sul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é a língua oficial do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Brasil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pt-PT" dirty="0" smtClean="0"/>
              <a:t> </a:t>
            </a:r>
            <a:endParaRPr lang="pt-PT" dirty="0"/>
          </a:p>
        </p:txBody>
      </p:sp>
      <p:pic>
        <p:nvPicPr>
          <p:cNvPr id="8" name="Imagem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3144415"/>
            <a:ext cx="3888432" cy="258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03648" y="1988840"/>
            <a:ext cx="5184576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Mas, apesar de se tratar da mesma língua, o português falado no Brasil, em Portugal ou em Angola tem algumas características diferentes.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87624" y="4221088"/>
            <a:ext cx="604867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isso se chama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rgbClr val="42522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variedade linguística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já que o modo de falar e usar uma língua se adapta à geografia, cultura e diversidade locais.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3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56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79512" y="1772816"/>
            <a:ext cx="72008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português tem, assim:</a:t>
            </a:r>
          </a:p>
          <a:p>
            <a:pPr algn="just"/>
            <a:endParaRPr lang="pt-PT" sz="12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variedade europeia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falada em Portugal continental, Açores e Madeira;</a:t>
            </a:r>
          </a:p>
          <a:p>
            <a:pPr algn="just">
              <a:buFontTx/>
              <a:buChar char="-"/>
            </a:pPr>
            <a:endParaRPr lang="pt-PT" sz="12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variedade brasileira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falada no Brasil;</a:t>
            </a:r>
          </a:p>
          <a:p>
            <a:pPr algn="just">
              <a:buFontTx/>
              <a:buChar char="-"/>
            </a:pPr>
            <a:endParaRPr lang="pt-PT" sz="12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Tx/>
              <a:buChar char="-"/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As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variedades africanas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variedade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angolana</a:t>
            </a:r>
          </a:p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variedade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cabo-verdiana</a:t>
            </a:r>
          </a:p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variedade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guineense</a:t>
            </a:r>
          </a:p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variedade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moçambicana</a:t>
            </a:r>
          </a:p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variedade </a:t>
            </a:r>
            <a:r>
              <a:rPr lang="pt-PT" sz="22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são-tomense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3131" y="3789040"/>
            <a:ext cx="262270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31640" y="1772816"/>
            <a:ext cx="496855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As variedades do português divergem ao nível do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vocabulário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das expressões utilizadas na oralidade, bem como em alguns aspetos da </a:t>
            </a:r>
            <a:r>
              <a:rPr lang="pt-PT" sz="2200" dirty="0" smtClean="0">
                <a:solidFill>
                  <a:srgbClr val="42522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construção frásica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4293096"/>
            <a:ext cx="194421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Vocabulário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23528" y="4941168"/>
            <a:ext cx="76328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Nas variedades do português, são usadas diferentes palavras para designar as mesmas coisas.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9697" grpId="0"/>
      <p:bldP spid="29697" grpId="1"/>
      <p:bldP spid="2970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532</Words>
  <Application>Microsoft Office PowerPoint</Application>
  <PresentationFormat>On-screen Show (4:3)</PresentationFormat>
  <Paragraphs>56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lborges</dc:creator>
  <cp:lastModifiedBy>Mario Ferreira - AccountAdmin</cp:lastModifiedBy>
  <cp:revision>37</cp:revision>
  <dcterms:created xsi:type="dcterms:W3CDTF">2011-03-10T10:15:49Z</dcterms:created>
  <dcterms:modified xsi:type="dcterms:W3CDTF">2011-08-08T09:03:18Z</dcterms:modified>
</cp:coreProperties>
</file>